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5" r:id="rId2"/>
    <p:sldMasterId id="2147483660" r:id="rId3"/>
  </p:sldMasterIdLst>
  <p:notesMasterIdLst>
    <p:notesMasterId r:id="rId32"/>
  </p:notesMasterIdLst>
  <p:handoutMasterIdLst>
    <p:handoutMasterId r:id="rId33"/>
  </p:handoutMasterIdLst>
  <p:sldIdLst>
    <p:sldId id="270" r:id="rId4"/>
    <p:sldId id="291" r:id="rId5"/>
    <p:sldId id="319" r:id="rId6"/>
    <p:sldId id="320" r:id="rId7"/>
    <p:sldId id="296" r:id="rId8"/>
    <p:sldId id="292" r:id="rId9"/>
    <p:sldId id="272" r:id="rId10"/>
    <p:sldId id="275" r:id="rId11"/>
    <p:sldId id="303" r:id="rId12"/>
    <p:sldId id="277" r:id="rId13"/>
    <p:sldId id="280" r:id="rId14"/>
    <p:sldId id="287" r:id="rId15"/>
    <p:sldId id="278" r:id="rId16"/>
    <p:sldId id="289" r:id="rId17"/>
    <p:sldId id="279" r:id="rId18"/>
    <p:sldId id="290" r:id="rId19"/>
    <p:sldId id="299" r:id="rId20"/>
    <p:sldId id="307" r:id="rId21"/>
    <p:sldId id="304" r:id="rId22"/>
    <p:sldId id="308" r:id="rId23"/>
    <p:sldId id="313" r:id="rId24"/>
    <p:sldId id="300" r:id="rId25"/>
    <p:sldId id="314" r:id="rId26"/>
    <p:sldId id="311" r:id="rId27"/>
    <p:sldId id="315" r:id="rId28"/>
    <p:sldId id="317" r:id="rId29"/>
    <p:sldId id="318" r:id="rId30"/>
    <p:sldId id="281" r:id="rId31"/>
  </p:sldIdLst>
  <p:sldSz cx="9144000" cy="5143500" type="screen16x9"/>
  <p:notesSz cx="67818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0929"/>
  </p:normalViewPr>
  <p:slideViewPr>
    <p:cSldViewPr showGuides="1">
      <p:cViewPr varScale="1">
        <p:scale>
          <a:sx n="96" d="100"/>
          <a:sy n="96" d="100"/>
        </p:scale>
        <p:origin x="5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19A2C5-D425-418A-813C-D2056631D7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94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7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20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6390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91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4F9E15A-2DDD-48A4-81E6-2EDEC1199F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109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52000" cy="42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504" y="3507854"/>
            <a:ext cx="7056784" cy="72008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299942"/>
            <a:ext cx="6400800" cy="545424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5351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A786-226B-42DD-93E8-A1CF609743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299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48C52-FFFD-49F6-B265-F7E72DF156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537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71450"/>
            <a:ext cx="194310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676900" cy="3943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EEF6-EF9C-46E6-8B5F-3F5CA92D3B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0899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2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8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8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5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7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2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52000" cy="25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2895786"/>
            <a:ext cx="7056784" cy="97210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432" y="3898534"/>
            <a:ext cx="6400800" cy="995474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87238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4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33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34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74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D4E8-1442-4A26-862E-F7A1A3386CB3}" type="datetimeFigureOut">
              <a:rPr lang="en-GB"/>
              <a:pPr>
                <a:defRPr/>
              </a:pPr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AA0D-06A5-4A03-86AF-FCD31649C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48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0FB6-9916-4744-A588-88582159FB2B}" type="datetimeFigureOut">
              <a:rPr lang="en-GB"/>
              <a:pPr>
                <a:defRPr/>
              </a:pPr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E55-7890-4B92-8DAC-E9A4D1B545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45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52000" cy="125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1923679"/>
            <a:ext cx="7772400" cy="2403053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2E35-467A-4B59-82DC-CA561B91D6DD}" type="datetimeFigureOut">
              <a:rPr lang="en-GB"/>
              <a:pPr>
                <a:defRPr/>
              </a:pPr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FB9F-F625-4E59-ABB6-F6A9692E4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36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7B15-667E-4BCF-8B3A-A77556EB54EA}" type="datetimeFigureOut">
              <a:rPr lang="en-GB"/>
              <a:pPr>
                <a:defRPr/>
              </a:pPr>
              <a:t>22/04/2016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6B6B-B495-4202-9733-F50C9C7FB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36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C0FC-96BA-4D10-9D73-BF78231C6B28}" type="datetimeFigureOut">
              <a:rPr lang="en-GB"/>
              <a:pPr>
                <a:defRPr/>
              </a:pPr>
              <a:t>22/04/2016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AD48-89ED-4225-9717-C63FF82E1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77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EE57-8035-41DD-9C26-3C6F5DAA7CFD}" type="datetimeFigureOut">
              <a:rPr lang="en-GB"/>
              <a:pPr>
                <a:defRPr/>
              </a:pPr>
              <a:t>22/04/2016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0DCE-CC63-41F3-B3BF-2DC7C1BD5F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1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8804-937B-40C3-8369-0CF62D082B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878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AF2E-DC61-4E6E-94AB-B60AED80656E}" type="datetimeFigureOut">
              <a:rPr lang="en-GB"/>
              <a:pPr>
                <a:defRPr/>
              </a:pPr>
              <a:t>22/04/2016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1BE9-486E-45C4-86CB-5A5F3C395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44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98C3-4A5E-46F2-8CA9-97065EF60EB5}" type="datetimeFigureOut">
              <a:rPr lang="en-GB"/>
              <a:pPr>
                <a:defRPr/>
              </a:pPr>
              <a:t>22/04/2016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7412-71D6-44C2-A9F5-635BC2763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44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8D83-690E-44A6-9615-6E3773D09219}" type="datetimeFigureOut">
              <a:rPr lang="en-GB"/>
              <a:pPr>
                <a:defRPr/>
              </a:pPr>
              <a:t>22/04/2016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33AE-E9D9-464A-AA2D-6B972A04F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33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4E77-4970-41AE-8E37-D8248A576885}" type="datetimeFigureOut">
              <a:rPr lang="en-GB"/>
              <a:pPr>
                <a:defRPr/>
              </a:pPr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CED2-2637-4A41-9192-F691BFD70E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36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04DF-1EF5-402B-A3AD-220EAF3DB805}" type="datetimeFigureOut">
              <a:rPr lang="en-GB"/>
              <a:pPr>
                <a:defRPr/>
              </a:pPr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4ABD-F176-4BF4-91E7-E32687AA6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7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52000" cy="125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6323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8B94E-925D-4A32-90AE-A4FAA5B806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71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B3E9-7FF0-4902-80F9-E8997D5A0E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528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03937-7804-4435-8F73-564F70BF04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697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FF8C-A83F-461F-AEDD-249687053B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708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0086-8934-43DE-AB7F-FE2D8ACF74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90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78CB3-4A42-4C7D-9227-6531CAA8D3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416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1450"/>
            <a:ext cx="7772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41719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417195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1719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B2FC1F5-3F11-4F4C-98D3-E04A951B33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3" name="Picture 2" descr="M:\DV\EXTERNAL AFFAIRS - University Marketing\Branding\Brand Implementation Programme\templates\work in progress PPT\Graphics\16_9\16-9_W_line_sky_blue.jp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31500"/>
            <a:ext cx="9144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7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52000" cy="125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364350"/>
            <a:ext cx="70567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84978-FF33-4943-AA93-CA0F6CF72124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1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FADD070-3693-41F0-BADB-35FB541A71E6}" type="datetimeFigureOut">
              <a:rPr lang="en-GB"/>
              <a:pPr>
                <a:defRPr/>
              </a:pPr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91FB2FD-B962-4662-80C0-9F11CBA06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3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6.mp4"/><Relationship Id="rId7" Type="http://schemas.openxmlformats.org/officeDocument/2006/relationships/image" Target="../media/image24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6.mp4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55407" y="2715766"/>
            <a:ext cx="8460432" cy="705987"/>
          </a:xfrm>
        </p:spPr>
        <p:txBody>
          <a:bodyPr/>
          <a:lstStyle/>
          <a:p>
            <a:pPr algn="ctr"/>
            <a:r>
              <a:rPr lang="en-GB" dirty="0"/>
              <a:t>Tipping Points in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5407" y="3651870"/>
            <a:ext cx="8712968" cy="123822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Peter De Ford</a:t>
            </a:r>
          </a:p>
          <a:p>
            <a:pPr marL="0" indent="0">
              <a:buNone/>
            </a:pPr>
            <a:r>
              <a:rPr lang="en-GB" sz="1400" b="1" dirty="0"/>
              <a:t>WAGER - Warwick Agents and Games in Economic Research                                                                           April 21</a:t>
            </a:r>
            <a:r>
              <a:rPr lang="en-GB" sz="1400" b="1" baseline="30000" dirty="0"/>
              <a:t>st</a:t>
            </a:r>
            <a:r>
              <a:rPr lang="en-GB" sz="1400" b="1" dirty="0"/>
              <a:t>, 2016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2800"/>
            <a:ext cx="7772400" cy="800100"/>
          </a:xfrm>
        </p:spPr>
        <p:txBody>
          <a:bodyPr/>
          <a:lstStyle/>
          <a:p>
            <a:r>
              <a:rPr lang="en-GB" sz="2800" dirty="0"/>
              <a:t>1.3 Programming the model</a:t>
            </a:r>
          </a:p>
        </p:txBody>
      </p:sp>
      <p:pic>
        <p:nvPicPr>
          <p:cNvPr id="4" name="Recording #1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792" y="1059582"/>
            <a:ext cx="8316416" cy="3322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1540"/>
            <a:ext cx="3419872" cy="4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62800"/>
            <a:ext cx="8062664" cy="800100"/>
          </a:xfrm>
        </p:spPr>
        <p:txBody>
          <a:bodyPr/>
          <a:lstStyle/>
          <a:p>
            <a:r>
              <a:rPr lang="en-GB" sz="2800" dirty="0"/>
              <a:t>1.4 Case: Hush puppies (Law of the few)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85800" y="1028700"/>
            <a:ext cx="6550496" cy="132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“Hollywood” network type</a:t>
            </a:r>
            <a:endParaRPr lang="en-GB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72690"/>
            <a:ext cx="171450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77784"/>
            <a:ext cx="2601987" cy="13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0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ing #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9930" y="971550"/>
            <a:ext cx="4175106" cy="3494535"/>
          </a:xfrm>
          <a:prstGeom prst="rect">
            <a:avLst/>
          </a:prstGeom>
        </p:spPr>
      </p:pic>
      <p:pic>
        <p:nvPicPr>
          <p:cNvPr id="4" name="Recording #6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969653"/>
            <a:ext cx="4200596" cy="349832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262800"/>
            <a:ext cx="8062664" cy="800100"/>
          </a:xfrm>
        </p:spPr>
        <p:txBody>
          <a:bodyPr/>
          <a:lstStyle/>
          <a:p>
            <a:r>
              <a:rPr lang="en-GB" sz="2800" dirty="0"/>
              <a:t>1.4 Case: Hush puppies (law of the few)</a:t>
            </a:r>
          </a:p>
        </p:txBody>
      </p:sp>
    </p:spTree>
    <p:extLst>
      <p:ext uri="{BB962C8B-B14F-4D97-AF65-F5344CB8AC3E}">
        <p14:creationId xmlns:p14="http://schemas.microsoft.com/office/powerpoint/2010/main" val="26488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7614"/>
            <a:ext cx="3879117" cy="2376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25" y="1365616"/>
            <a:ext cx="4196571" cy="23762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12000" y="262800"/>
            <a:ext cx="806266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/>
              <a:t>1.5 Case: Sesame street and C-C (stickiness factor)</a:t>
            </a:r>
          </a:p>
        </p:txBody>
      </p:sp>
    </p:spTree>
    <p:extLst>
      <p:ext uri="{BB962C8B-B14F-4D97-AF65-F5344CB8AC3E}">
        <p14:creationId xmlns:p14="http://schemas.microsoft.com/office/powerpoint/2010/main" val="290206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ing #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1059582"/>
            <a:ext cx="7148413" cy="40356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2000" y="262800"/>
            <a:ext cx="806266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/>
              <a:t>1.5 Case: Sesame street and C-C (stickiness factor)</a:t>
            </a:r>
          </a:p>
        </p:txBody>
      </p:sp>
    </p:spTree>
    <p:extLst>
      <p:ext uri="{BB962C8B-B14F-4D97-AF65-F5344CB8AC3E}">
        <p14:creationId xmlns:p14="http://schemas.microsoft.com/office/powerpoint/2010/main" val="8512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85800" y="1028700"/>
            <a:ext cx="5182344" cy="341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/>
              <a:t>3 little causes</a:t>
            </a:r>
          </a:p>
          <a:p>
            <a:pPr lvl="1"/>
            <a:r>
              <a:rPr lang="en-GB" sz="2000" kern="0" dirty="0"/>
              <a:t>Less doctors</a:t>
            </a:r>
          </a:p>
          <a:p>
            <a:pPr lvl="1"/>
            <a:r>
              <a:rPr lang="en-GB" sz="2000" kern="0" dirty="0"/>
              <a:t>More drugs </a:t>
            </a:r>
            <a:r>
              <a:rPr lang="en-GB" sz="2000" kern="0" dirty="0">
                <a:sym typeface="Wingdings" panose="05000000000000000000" pitchFamily="2" charset="2"/>
              </a:rPr>
              <a:t> more sex</a:t>
            </a:r>
            <a:endParaRPr lang="en-GB" sz="2000" kern="0" dirty="0"/>
          </a:p>
          <a:p>
            <a:pPr lvl="1"/>
            <a:r>
              <a:rPr lang="en-GB" sz="2000" kern="0" dirty="0"/>
              <a:t>Displaced people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75606"/>
            <a:ext cx="2230571" cy="27547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2000" y="262800"/>
            <a:ext cx="806266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/>
              <a:t>1.6 Case: Syphilis in Baltimore (power of context)</a:t>
            </a:r>
          </a:p>
        </p:txBody>
      </p:sp>
    </p:spTree>
    <p:extLst>
      <p:ext uri="{BB962C8B-B14F-4D97-AF65-F5344CB8AC3E}">
        <p14:creationId xmlns:p14="http://schemas.microsoft.com/office/powerpoint/2010/main" val="111958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ing #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58" y="1148367"/>
            <a:ext cx="3619689" cy="2913408"/>
          </a:xfrm>
          <a:prstGeom prst="rect">
            <a:avLst/>
          </a:prstGeom>
        </p:spPr>
      </p:pic>
      <p:pic>
        <p:nvPicPr>
          <p:cNvPr id="6" name="Recording #1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00196" y="1131590"/>
            <a:ext cx="5436096" cy="291340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12000" y="262800"/>
            <a:ext cx="806266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/>
              <a:t>1.6 Case: Syphilis in Baltimore (power of context)</a:t>
            </a:r>
          </a:p>
        </p:txBody>
      </p:sp>
    </p:spTree>
    <p:extLst>
      <p:ext uri="{BB962C8B-B14F-4D97-AF65-F5344CB8AC3E}">
        <p14:creationId xmlns:p14="http://schemas.microsoft.com/office/powerpoint/2010/main" val="39520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85800" y="1028700"/>
            <a:ext cx="8278688" cy="348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1800" dirty="0"/>
              <a:t>Paper: “</a:t>
            </a:r>
            <a:r>
              <a:rPr lang="en-GB" sz="1800" kern="0" dirty="0"/>
              <a:t>The Dissemination of Culture: a model with local convergence and global polarization”, by Axelrod [3]</a:t>
            </a:r>
            <a:endParaRPr lang="en-GB" sz="1800" dirty="0"/>
          </a:p>
          <a:p>
            <a:pPr algn="just"/>
            <a:r>
              <a:rPr lang="en-GB" sz="1800" dirty="0"/>
              <a:t>Axelrod: “If people tend to become more alike in their beliefs, attitudes and behaviour when they interact, why do not all such differences eventually disappear?”</a:t>
            </a:r>
          </a:p>
          <a:p>
            <a:pPr algn="just"/>
            <a:r>
              <a:rPr lang="en-GB" sz="1800" dirty="0"/>
              <a:t>So he created a model to explain the above question based on the following two premises</a:t>
            </a:r>
          </a:p>
          <a:p>
            <a:pPr lvl="1" algn="just"/>
            <a:r>
              <a:rPr lang="en-GB" sz="1800" dirty="0"/>
              <a:t>1. People are more likely to interact with others who share many of their cultural attributes</a:t>
            </a:r>
          </a:p>
          <a:p>
            <a:pPr lvl="1" algn="just"/>
            <a:r>
              <a:rPr lang="en-GB" sz="1800" dirty="0"/>
              <a:t>2. Interactions between two people tend to increase the number of attributes they share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7600" y="172800"/>
            <a:ext cx="806086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kern="0" dirty="0"/>
              <a:t>2. Axelrod model of dissemination of culture</a:t>
            </a:r>
          </a:p>
        </p:txBody>
      </p:sp>
    </p:spTree>
    <p:extLst>
      <p:ext uri="{BB962C8B-B14F-4D97-AF65-F5344CB8AC3E}">
        <p14:creationId xmlns:p14="http://schemas.microsoft.com/office/powerpoint/2010/main" val="22493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12000" y="262800"/>
            <a:ext cx="806266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/>
              <a:t>2.1 Defining the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62900"/>
            <a:ext cx="5390530" cy="3446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8478"/>
            <a:ext cx="3240360" cy="1961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43758"/>
            <a:ext cx="1720048" cy="17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44" y="1275606"/>
            <a:ext cx="6959775" cy="22587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12000" y="262800"/>
            <a:ext cx="806266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/>
              <a:t>2.2 Observing average number of stable regions</a:t>
            </a:r>
          </a:p>
        </p:txBody>
      </p:sp>
    </p:spTree>
    <p:extLst>
      <p:ext uri="{BB962C8B-B14F-4D97-AF65-F5344CB8AC3E}">
        <p14:creationId xmlns:p14="http://schemas.microsoft.com/office/powerpoint/2010/main" val="310802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Tipping points in the media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61" y="1563638"/>
            <a:ext cx="630867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0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12000" y="262800"/>
            <a:ext cx="8424496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/>
              <a:t>2.3 Running the model</a:t>
            </a:r>
          </a:p>
        </p:txBody>
      </p:sp>
      <p:pic>
        <p:nvPicPr>
          <p:cNvPr id="4" name="Recording #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1131590"/>
            <a:ext cx="72961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4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7600" y="172800"/>
            <a:ext cx="8060864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kern="0" dirty="0"/>
              <a:t>3. Self-organized criticality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685800" y="1028700"/>
            <a:ext cx="8278688" cy="283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1800" dirty="0"/>
              <a:t>Paper: “Society as a Self-Organized Critical System” by </a:t>
            </a:r>
            <a:r>
              <a:rPr lang="en-GB" sz="1800" dirty="0" err="1"/>
              <a:t>Kron</a:t>
            </a:r>
            <a:r>
              <a:rPr lang="en-GB" sz="1800" dirty="0"/>
              <a:t> and </a:t>
            </a:r>
            <a:r>
              <a:rPr lang="en-GB" sz="1800" dirty="0" err="1"/>
              <a:t>Grund</a:t>
            </a:r>
            <a:r>
              <a:rPr lang="en-GB" sz="1800" dirty="0"/>
              <a:t> [4]</a:t>
            </a:r>
          </a:p>
          <a:p>
            <a:pPr marL="457200" lvl="1" indent="-457200" algn="just">
              <a:buBlip>
                <a:blip r:embed="rId2"/>
              </a:buBlip>
            </a:pPr>
            <a:r>
              <a:rPr lang="en-GB" sz="1800" dirty="0">
                <a:cs typeface="+mn-cs"/>
              </a:rPr>
              <a:t>Quotes from the paper:</a:t>
            </a:r>
          </a:p>
          <a:p>
            <a:pPr lvl="1" algn="just"/>
            <a:r>
              <a:rPr lang="en-GB" sz="1600" dirty="0"/>
              <a:t>Modern society can be seen as a self-organized critical system that endogenously reaches critical states. Small or large breakdowns can be caused by single events</a:t>
            </a:r>
          </a:p>
          <a:p>
            <a:pPr lvl="1" algn="just"/>
            <a:r>
              <a:rPr lang="en-GB" sz="1600" dirty="0"/>
              <a:t>The model of self-organized criticality can be used to show how the permanent addition of energy (political power) to a close coupled system (of nations) can result in positive feedback loops. Doing so, we can explain how a single “historical grain of sand” (the assassination in Sarajevo of Archduke Franz Ferdinand) was able to trigger an apocalyptic “avalanche of warlike actions” with more casualties than ever before</a:t>
            </a:r>
          </a:p>
          <a:p>
            <a:pPr lvl="1"/>
            <a:endParaRPr lang="en-GB" sz="1800" dirty="0"/>
          </a:p>
          <a:p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88345"/>
            <a:ext cx="2334766" cy="1400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81029"/>
            <a:ext cx="1005840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4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2800"/>
            <a:ext cx="2876550" cy="1016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12000" y="262800"/>
            <a:ext cx="8062664" cy="7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/>
              <a:t>3.1 Sand-pile model</a:t>
            </a:r>
          </a:p>
        </p:txBody>
      </p:sp>
      <p:pic>
        <p:nvPicPr>
          <p:cNvPr id="6" name="Recording #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155" y="1200920"/>
            <a:ext cx="6946354" cy="388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685800" y="1028700"/>
            <a:ext cx="8278688" cy="319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1800" dirty="0"/>
              <a:t>More quotes from the paper:</a:t>
            </a:r>
          </a:p>
          <a:p>
            <a:pPr lvl="1" algn="just"/>
            <a:r>
              <a:rPr lang="en-GB" sz="1600" dirty="0"/>
              <a:t>The pile self-organizes and builds up an increasingly complex structure. At some point all non-disruptive locations that do not cause the collapse of the system are occupied (the system is over-critical)</a:t>
            </a:r>
          </a:p>
          <a:p>
            <a:pPr lvl="1" algn="just"/>
            <a:r>
              <a:rPr lang="en-GB" sz="1600" dirty="0"/>
              <a:t>We do not need an explanation for how the single historical event of the assassination resulted in WWI, but we need a macro-sociological explanation for the </a:t>
            </a:r>
            <a:r>
              <a:rPr lang="en-GB" sz="1600" b="1" dirty="0"/>
              <a:t>critical state </a:t>
            </a:r>
            <a:r>
              <a:rPr lang="en-GB" sz="1600" dirty="0"/>
              <a:t>that made such a series of events possible (</a:t>
            </a:r>
            <a:r>
              <a:rPr lang="en-GB" sz="1600" i="1" dirty="0"/>
              <a:t>avalanche landscape</a:t>
            </a:r>
            <a:r>
              <a:rPr lang="en-GB" sz="1600" dirty="0"/>
              <a:t>)</a:t>
            </a:r>
          </a:p>
          <a:p>
            <a:endParaRPr lang="en-GB" sz="1600" dirty="0"/>
          </a:p>
          <a:p>
            <a:pPr lvl="1"/>
            <a:endParaRPr lang="en-GB" sz="1800" dirty="0"/>
          </a:p>
          <a:p>
            <a:endParaRPr lang="en-GB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2000" y="262800"/>
            <a:ext cx="8062664" cy="7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/>
              <a:t>3.2 Self-organized criticality in society </a:t>
            </a:r>
          </a:p>
        </p:txBody>
      </p:sp>
    </p:spTree>
    <p:extLst>
      <p:ext uri="{BB962C8B-B14F-4D97-AF65-F5344CB8AC3E}">
        <p14:creationId xmlns:p14="http://schemas.microsoft.com/office/powerpoint/2010/main" val="242025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85800" y="1028699"/>
            <a:ext cx="8278688" cy="348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1800" kern="0" dirty="0"/>
              <a:t>What the 3 examples given have in common?</a:t>
            </a:r>
          </a:p>
          <a:p>
            <a:pPr lvl="1" algn="just"/>
            <a:r>
              <a:rPr lang="en-GB" sz="1400" kern="0" dirty="0"/>
              <a:t>A global contextual tipping point makes the system to begin charging. Then small changes (</a:t>
            </a:r>
            <a:r>
              <a:rPr lang="en-GB" sz="1400" kern="0" dirty="0">
                <a:sym typeface="Wingdings" panose="05000000000000000000" pitchFamily="2" charset="2"/>
              </a:rPr>
              <a:t>direct tipping points) cause avalanches through charged elements</a:t>
            </a:r>
          </a:p>
          <a:p>
            <a:pPr lvl="1" algn="just"/>
            <a:r>
              <a:rPr lang="en-GB" sz="1400" kern="0" dirty="0"/>
              <a:t>When things seem to be stable they may be not, perhaps a hidden tipping point happened that made the system to begin charging and then a small change can cause an avalanche</a:t>
            </a:r>
          </a:p>
          <a:p>
            <a:pPr marL="457200" lvl="1" indent="-457200" algn="just">
              <a:buBlip>
                <a:blip r:embed="rId2"/>
              </a:buBlip>
            </a:pPr>
            <a:r>
              <a:rPr lang="en-GB" sz="1800" kern="0" dirty="0"/>
              <a:t>Landscapes</a:t>
            </a:r>
          </a:p>
          <a:p>
            <a:pPr lvl="1"/>
            <a:r>
              <a:rPr lang="en-GB" sz="1400" kern="0" dirty="0"/>
              <a:t>Landscapes are ‘kind of’ a simple way of studying the </a:t>
            </a:r>
            <a:r>
              <a:rPr lang="en-GB" sz="1400" b="1" kern="0" dirty="0"/>
              <a:t>GlobalContextualTippingPoint</a:t>
            </a:r>
            <a:r>
              <a:rPr lang="en-GB" sz="1400" b="1" kern="0" dirty="0">
                <a:sym typeface="Wingdings" panose="05000000000000000000" pitchFamily="2" charset="2"/>
              </a:rPr>
              <a:t>System</a:t>
            </a:r>
            <a:r>
              <a:rPr lang="en-GB" sz="1400" b="1" kern="0" dirty="0"/>
              <a:t>Charging</a:t>
            </a:r>
            <a:r>
              <a:rPr lang="en-GB" sz="1400" b="1" kern="0" dirty="0">
                <a:sym typeface="Wingdings" panose="05000000000000000000" pitchFamily="2" charset="2"/>
              </a:rPr>
              <a:t></a:t>
            </a:r>
            <a:r>
              <a:rPr lang="en-GB" sz="1400" b="1" kern="0" dirty="0"/>
              <a:t>DirectLocalTippingPointAvalanche(s)</a:t>
            </a:r>
            <a:r>
              <a:rPr lang="en-GB" sz="1400" kern="0" dirty="0"/>
              <a:t> phenomena in networked and spatial systems</a:t>
            </a:r>
          </a:p>
          <a:p>
            <a:pPr lvl="1" algn="just"/>
            <a:r>
              <a:rPr lang="en-GB" sz="1400" i="1" kern="0" dirty="0"/>
              <a:t>Charge landscapes </a:t>
            </a:r>
            <a:r>
              <a:rPr lang="en-GB" sz="1400" kern="0" dirty="0"/>
              <a:t>can be made and used to create </a:t>
            </a:r>
            <a:r>
              <a:rPr lang="en-GB" sz="1400" i="1" kern="0" dirty="0"/>
              <a:t>avalanche landscapes</a:t>
            </a:r>
            <a:r>
              <a:rPr lang="en-GB" sz="1400" kern="0" dirty="0"/>
              <a:t>. Then </a:t>
            </a:r>
            <a:r>
              <a:rPr lang="en-GB" sz="1400" i="1" kern="0" dirty="0"/>
              <a:t>avalanche landscapes</a:t>
            </a:r>
            <a:r>
              <a:rPr lang="en-GB" sz="1400" kern="0" dirty="0"/>
              <a:t> can be used to get a general overview of the potential avalanches in order to attenuate or amplify avalanches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7600" y="172800"/>
            <a:ext cx="640468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kern="0" dirty="0"/>
              <a:t>4. Charge and avalanche landscapes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21" y="78523"/>
            <a:ext cx="1316289" cy="9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32" y="417747"/>
            <a:ext cx="3521740" cy="1800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12000" y="262800"/>
            <a:ext cx="8062664" cy="7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/>
              <a:t>4.1 Charge landscapes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6035"/>
            <a:ext cx="2171429" cy="21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39" y="2571750"/>
            <a:ext cx="429269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42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059582"/>
            <a:ext cx="4402609" cy="329291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12000" y="262800"/>
            <a:ext cx="5112128" cy="7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kern="0" dirty="0"/>
              <a:t>4.2 Avalanche landscapes 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5220072" y="1059582"/>
            <a:ext cx="3814192" cy="32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1800" dirty="0"/>
              <a:t>For deterministic systems, calculate or estimate sizes of avalanches in </a:t>
            </a:r>
            <a:r>
              <a:rPr lang="en-GB" sz="1800" i="1" dirty="0"/>
              <a:t>charge landscape. </a:t>
            </a:r>
            <a:r>
              <a:rPr lang="en-GB" sz="1800" dirty="0"/>
              <a:t>For stochastic systems, calculate or estimate expected values of avalanche sizes</a:t>
            </a:r>
          </a:p>
          <a:p>
            <a:pPr marL="457200" lvl="1" indent="-457200" algn="just">
              <a:buBlip>
                <a:blip r:embed="rId3"/>
              </a:buBlip>
            </a:pPr>
            <a:r>
              <a:rPr lang="en-GB" sz="1800" dirty="0">
                <a:cs typeface="+mn-cs"/>
              </a:rPr>
              <a:t>Great visual tools for explaining tipping points to non-technical audiences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87779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83568" y="927398"/>
            <a:ext cx="8278688" cy="31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2000" dirty="0"/>
              <a:t>Applications of landscapes in networked systems:</a:t>
            </a:r>
          </a:p>
          <a:p>
            <a:pPr lvl="1" algn="just"/>
            <a:r>
              <a:rPr lang="en-GB" sz="1600" dirty="0"/>
              <a:t>Networks of people: fashion, digital marketing, infectious diseases, riots (i.e. Arab Spring)</a:t>
            </a:r>
          </a:p>
          <a:p>
            <a:pPr lvl="1" algn="just"/>
            <a:r>
              <a:rPr lang="en-GB" sz="1600" dirty="0"/>
              <a:t>Networks of organizations: state creation, transnational integration, wars, financial crisis</a:t>
            </a:r>
          </a:p>
          <a:p>
            <a:pPr algn="just"/>
            <a:r>
              <a:rPr lang="en-GB" sz="2000" dirty="0"/>
              <a:t>Applications of landscapes in spatial systems:</a:t>
            </a:r>
          </a:p>
          <a:p>
            <a:pPr lvl="1" algn="just"/>
            <a:r>
              <a:rPr lang="en-GB" sz="1600" kern="0" dirty="0"/>
              <a:t>Development: one variable can make a tipping point in other </a:t>
            </a:r>
          </a:p>
          <a:p>
            <a:pPr lvl="1" algn="just"/>
            <a:r>
              <a:rPr lang="en-GB" sz="1600" dirty="0"/>
              <a:t>Urban planning: urban racial segregation (Schelling model)</a:t>
            </a:r>
          </a:p>
          <a:p>
            <a:pPr lvl="1" algn="just"/>
            <a:r>
              <a:rPr lang="en-GB" sz="1600" dirty="0"/>
              <a:t>Behavioural economics nudges: create simple policies (tipping points) that make big change in society (</a:t>
            </a:r>
            <a:r>
              <a:rPr lang="en-GB" sz="1600" dirty="0" err="1"/>
              <a:t>i.e</a:t>
            </a:r>
            <a:r>
              <a:rPr lang="en-GB" sz="1600" dirty="0"/>
              <a:t> theory of broken windows)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7600" y="172800"/>
            <a:ext cx="7988856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200" kern="0" dirty="0"/>
              <a:t>5. Applications of landscapes </a:t>
            </a:r>
          </a:p>
        </p:txBody>
      </p:sp>
    </p:spTree>
    <p:extLst>
      <p:ext uri="{BB962C8B-B14F-4D97-AF65-F5344CB8AC3E}">
        <p14:creationId xmlns:p14="http://schemas.microsoft.com/office/powerpoint/2010/main" val="21250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128792" cy="2393222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395536" y="2499742"/>
            <a:ext cx="84249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/>
              <a:t>References</a:t>
            </a:r>
          </a:p>
          <a:p>
            <a:pPr lvl="1"/>
            <a:r>
              <a:rPr lang="en-GB" sz="1400" kern="0" dirty="0"/>
              <a:t>[1] </a:t>
            </a:r>
            <a:r>
              <a:rPr lang="en-GB" sz="1400" i="1" u="sng" kern="0" dirty="0"/>
              <a:t>Tipping points (Sociology)</a:t>
            </a:r>
            <a:r>
              <a:rPr lang="en-GB" sz="1400" kern="0" dirty="0"/>
              <a:t>, Wikipedia</a:t>
            </a:r>
          </a:p>
          <a:p>
            <a:pPr lvl="1"/>
            <a:r>
              <a:rPr lang="en-GB" sz="1400" kern="0" dirty="0"/>
              <a:t>[2</a:t>
            </a:r>
            <a:r>
              <a:rPr lang="en-GB" sz="1400" i="1" u="sng" kern="0" dirty="0"/>
              <a:t>] The Tipping Point</a:t>
            </a:r>
            <a:r>
              <a:rPr lang="en-GB" sz="1400" kern="0" dirty="0"/>
              <a:t>, Malcolm Gladwell, 2000</a:t>
            </a:r>
          </a:p>
          <a:p>
            <a:pPr lvl="1"/>
            <a:r>
              <a:rPr lang="en-GB" sz="1400" kern="0" dirty="0"/>
              <a:t>[3] </a:t>
            </a:r>
            <a:r>
              <a:rPr lang="en-GB" sz="1400" i="1" u="sng" kern="0" dirty="0"/>
              <a:t>The Dissemination of Culture: a model with local convergence and global polarization</a:t>
            </a:r>
            <a:r>
              <a:rPr lang="en-GB" sz="1400" kern="0" dirty="0"/>
              <a:t>, Robert Axelrod, The Journal of Conflict Resolution, Vol. 41. Issue 2 (April 1997)</a:t>
            </a:r>
          </a:p>
          <a:p>
            <a:pPr lvl="1"/>
            <a:r>
              <a:rPr lang="en-GB" sz="1400" dirty="0"/>
              <a:t>[4] </a:t>
            </a:r>
            <a:r>
              <a:rPr lang="en-GB" sz="1400" i="1" u="sng" dirty="0"/>
              <a:t>Society as a Self-Organized Critical System</a:t>
            </a:r>
            <a:r>
              <a:rPr lang="en-GB" sz="1400" dirty="0"/>
              <a:t>, Thomas </a:t>
            </a:r>
            <a:r>
              <a:rPr lang="en-GB" sz="1400" dirty="0" err="1"/>
              <a:t>Kron</a:t>
            </a:r>
            <a:r>
              <a:rPr lang="en-GB" sz="1400" dirty="0"/>
              <a:t> and Thomas </a:t>
            </a:r>
            <a:r>
              <a:rPr lang="en-GB" sz="1400" dirty="0" err="1"/>
              <a:t>Grund</a:t>
            </a:r>
            <a:r>
              <a:rPr lang="en-GB" sz="1400" dirty="0"/>
              <a:t>, Cybernetics and Human Knowing, Vol.16</a:t>
            </a:r>
          </a:p>
          <a:p>
            <a:pPr lvl="1"/>
            <a:r>
              <a:rPr lang="en-GB" sz="1400" kern="0" dirty="0"/>
              <a:t>[5] </a:t>
            </a:r>
            <a:r>
              <a:rPr lang="en-GB" sz="1400" u="sng" kern="0" dirty="0"/>
              <a:t>Tipping points</a:t>
            </a:r>
            <a:r>
              <a:rPr lang="en-GB" sz="1400" kern="0" dirty="0"/>
              <a:t>, P. J. </a:t>
            </a:r>
            <a:r>
              <a:rPr lang="en-GB" sz="1400" kern="0" dirty="0" err="1"/>
              <a:t>Lamberson</a:t>
            </a:r>
            <a:r>
              <a:rPr lang="en-GB" sz="1400" kern="0" dirty="0"/>
              <a:t> and S. E. Page, </a:t>
            </a:r>
            <a:r>
              <a:rPr lang="en-GB" sz="1400" kern="0" dirty="0" err="1"/>
              <a:t>Sante</a:t>
            </a:r>
            <a:r>
              <a:rPr lang="en-GB" sz="1400" kern="0" dirty="0"/>
              <a:t> Fe Institute working paper 2012-02-002</a:t>
            </a:r>
          </a:p>
        </p:txBody>
      </p:sp>
    </p:spTree>
    <p:extLst>
      <p:ext uri="{BB962C8B-B14F-4D97-AF65-F5344CB8AC3E}">
        <p14:creationId xmlns:p14="http://schemas.microsoft.com/office/powerpoint/2010/main" val="322470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Ambiguity of tipping points in the media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55" y="1214502"/>
            <a:ext cx="3952030" cy="32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Tipping points definition [5]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685800" y="1028700"/>
            <a:ext cx="8134672" cy="363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-457200">
              <a:buBlip>
                <a:blip r:embed="rId2"/>
              </a:buBlip>
            </a:pPr>
            <a:r>
              <a:rPr lang="en-GB" sz="2400" kern="0" dirty="0"/>
              <a:t>Rather than just exponential growth, tipping points are associated with unstable equilibriums, bifurcations and phase transitions (all of which may cause exponential growth)</a:t>
            </a:r>
          </a:p>
          <a:p>
            <a:pPr marL="457200" lvl="1" indent="-457200">
              <a:buBlip>
                <a:blip r:embed="rId2"/>
              </a:buBlip>
            </a:pPr>
            <a:r>
              <a:rPr lang="en-GB" sz="2400" kern="0" dirty="0"/>
              <a:t>Types: direct (i.e. Bandwagon process) and contextual</a:t>
            </a:r>
          </a:p>
          <a:p>
            <a:pPr marL="457200" lvl="1" indent="-457200">
              <a:buBlip>
                <a:blip r:embed="rId2"/>
              </a:buBlip>
            </a:pPr>
            <a:r>
              <a:rPr lang="en-GB" sz="2400" dirty="0"/>
              <a:t>Definition: a point in time where a small change in a system variable modifies the system qualitatively, creating a dramatic effect in its state at some time in the future – not necessarily immediately</a:t>
            </a:r>
          </a:p>
        </p:txBody>
      </p:sp>
    </p:spTree>
    <p:extLst>
      <p:ext uri="{BB962C8B-B14F-4D97-AF65-F5344CB8AC3E}">
        <p14:creationId xmlns:p14="http://schemas.microsoft.com/office/powerpoint/2010/main" val="27814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8134672" cy="800100"/>
          </a:xfrm>
        </p:spPr>
        <p:txBody>
          <a:bodyPr/>
          <a:lstStyle/>
          <a:p>
            <a:r>
              <a:rPr lang="en-GB" sz="3200" dirty="0"/>
              <a:t>Tipping points in society: origin of the concept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685800" y="1028700"/>
            <a:ext cx="8278688" cy="23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/>
              <a:t>Morton </a:t>
            </a:r>
            <a:r>
              <a:rPr lang="en-GB" sz="2400" dirty="0" err="1"/>
              <a:t>Grodzins</a:t>
            </a:r>
            <a:r>
              <a:rPr lang="en-GB" sz="2400" dirty="0"/>
              <a:t> study in U.S. neighbourhoods</a:t>
            </a:r>
          </a:p>
          <a:p>
            <a:pPr lvl="1" algn="just"/>
            <a:r>
              <a:rPr lang="en-GB" sz="1800" dirty="0"/>
              <a:t>He discovered that most of the white families remained in the neighbourhood as long as the comparative number of black families remained very small. But, at a certain point, when too many black families arrived, the remaining white families would move out </a:t>
            </a:r>
            <a:r>
              <a:rPr lang="en-GB" sz="1800" i="1" dirty="0" err="1"/>
              <a:t>en</a:t>
            </a:r>
            <a:r>
              <a:rPr lang="en-GB" sz="1800" i="1" dirty="0"/>
              <a:t> masse</a:t>
            </a:r>
            <a:r>
              <a:rPr lang="en-GB" sz="1800" dirty="0"/>
              <a:t> in a process known as </a:t>
            </a:r>
            <a:r>
              <a:rPr lang="en-GB" sz="1800" b="1" dirty="0"/>
              <a:t>white flight</a:t>
            </a:r>
            <a:r>
              <a:rPr lang="en-GB" sz="1800" dirty="0"/>
              <a:t>. He called that moment the "tipping point“ [1]</a:t>
            </a:r>
            <a:endParaRPr lang="en-GB" sz="18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03798"/>
            <a:ext cx="5647531" cy="18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5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4822304" cy="800100"/>
          </a:xfrm>
        </p:spPr>
        <p:txBody>
          <a:bodyPr/>
          <a:lstStyle/>
          <a:p>
            <a:r>
              <a:rPr lang="en-GB" sz="3200" dirty="0"/>
              <a:t>Agenda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685800" y="1028700"/>
            <a:ext cx="8278688" cy="377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>
                <a:solidFill>
                  <a:srgbClr val="0070C0"/>
                </a:solidFill>
              </a:rPr>
              <a:t>Part I: Tipping points in </a:t>
            </a:r>
            <a:r>
              <a:rPr lang="en-GB" sz="2400" i="1" kern="0" dirty="0">
                <a:solidFill>
                  <a:srgbClr val="0070C0"/>
                </a:solidFill>
              </a:rPr>
              <a:t>charging systems</a:t>
            </a:r>
          </a:p>
          <a:p>
            <a:pPr lvl="1"/>
            <a:r>
              <a:rPr lang="en-GB" sz="2000" kern="0" dirty="0"/>
              <a:t>1. Social epidemics (Gladwell [2])</a:t>
            </a:r>
          </a:p>
          <a:p>
            <a:pPr lvl="1"/>
            <a:r>
              <a:rPr lang="en-GB" sz="2000" kern="0" dirty="0"/>
              <a:t>2. Dissemination of culture model (Axelrod [3])</a:t>
            </a:r>
          </a:p>
          <a:p>
            <a:pPr lvl="1"/>
            <a:r>
              <a:rPr lang="en-GB" sz="2000" kern="0" dirty="0"/>
              <a:t>3. Society as a self-organized critical system (</a:t>
            </a:r>
            <a:r>
              <a:rPr lang="en-GB" sz="2000" kern="0" dirty="0" err="1"/>
              <a:t>Kron</a:t>
            </a:r>
            <a:r>
              <a:rPr lang="en-GB" sz="2000" kern="0" dirty="0"/>
              <a:t> and </a:t>
            </a:r>
            <a:r>
              <a:rPr lang="en-GB" sz="2000" kern="0" dirty="0" err="1"/>
              <a:t>Grund</a:t>
            </a:r>
            <a:r>
              <a:rPr lang="en-GB" sz="2000" kern="0" dirty="0"/>
              <a:t> [4])</a:t>
            </a:r>
          </a:p>
          <a:p>
            <a:r>
              <a:rPr lang="en-GB" sz="2400" kern="0" dirty="0">
                <a:solidFill>
                  <a:srgbClr val="0070C0"/>
                </a:solidFill>
              </a:rPr>
              <a:t>Part II: Landscapes in </a:t>
            </a:r>
            <a:r>
              <a:rPr lang="en-GB" sz="2400" i="1" kern="0" dirty="0">
                <a:solidFill>
                  <a:srgbClr val="0070C0"/>
                </a:solidFill>
              </a:rPr>
              <a:t>charging systems</a:t>
            </a:r>
          </a:p>
          <a:p>
            <a:pPr lvl="1"/>
            <a:r>
              <a:rPr lang="en-GB" sz="2000" kern="0" dirty="0"/>
              <a:t>4. </a:t>
            </a:r>
            <a:r>
              <a:rPr lang="en-GB" sz="2000" i="1" kern="0" dirty="0"/>
              <a:t>Charge landscapes </a:t>
            </a:r>
            <a:r>
              <a:rPr lang="en-GB" sz="2000" kern="0" dirty="0"/>
              <a:t>and </a:t>
            </a:r>
            <a:r>
              <a:rPr lang="en-GB" sz="2000" i="1" kern="0" dirty="0"/>
              <a:t>avalanche landscapes</a:t>
            </a:r>
          </a:p>
          <a:p>
            <a:pPr lvl="1"/>
            <a:r>
              <a:rPr lang="en-GB" sz="2000" kern="0" dirty="0"/>
              <a:t>5. Applications of landscapes</a:t>
            </a:r>
          </a:p>
        </p:txBody>
      </p:sp>
    </p:spTree>
    <p:extLst>
      <p:ext uri="{BB962C8B-B14F-4D97-AF65-F5344CB8AC3E}">
        <p14:creationId xmlns:p14="http://schemas.microsoft.com/office/powerpoint/2010/main" val="29084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172800"/>
            <a:ext cx="8060864" cy="800100"/>
          </a:xfrm>
        </p:spPr>
        <p:txBody>
          <a:bodyPr/>
          <a:lstStyle/>
          <a:p>
            <a:r>
              <a:rPr lang="en-GB" sz="3200" dirty="0"/>
              <a:t>1. Social Epidemics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54773"/>
            <a:ext cx="2373216" cy="3613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0" y="1122906"/>
            <a:ext cx="1801831" cy="266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6778" y="3912236"/>
            <a:ext cx="244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Malcolm Gladwell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6645" y="2040762"/>
            <a:ext cx="2704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NY Times bestseller in year 2000</a:t>
            </a:r>
          </a:p>
        </p:txBody>
      </p:sp>
    </p:spTree>
    <p:extLst>
      <p:ext uri="{BB962C8B-B14F-4D97-AF65-F5344CB8AC3E}">
        <p14:creationId xmlns:p14="http://schemas.microsoft.com/office/powerpoint/2010/main" val="109643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2178"/>
            <a:ext cx="8278688" cy="800100"/>
          </a:xfrm>
        </p:spPr>
        <p:txBody>
          <a:bodyPr/>
          <a:lstStyle/>
          <a:p>
            <a:r>
              <a:rPr lang="en-GB" sz="2800" dirty="0"/>
              <a:t>1.1 Gladwell’s social epidemics rules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685800" y="1028700"/>
            <a:ext cx="5470376" cy="312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>
                <a:solidFill>
                  <a:srgbClr val="FF0000"/>
                </a:solidFill>
              </a:rPr>
              <a:t>People</a:t>
            </a:r>
            <a:r>
              <a:rPr lang="en-GB" sz="2400" kern="0" dirty="0"/>
              <a:t>: </a:t>
            </a:r>
            <a:r>
              <a:rPr lang="en-GB" sz="2400" kern="0" dirty="0">
                <a:solidFill>
                  <a:srgbClr val="0070C0"/>
                </a:solidFill>
              </a:rPr>
              <a:t>The law of the few</a:t>
            </a:r>
          </a:p>
          <a:p>
            <a:pPr lvl="1"/>
            <a:r>
              <a:rPr lang="en-GB" sz="2400" kern="0" dirty="0"/>
              <a:t>Mavens, connectors and salesmen</a:t>
            </a:r>
          </a:p>
          <a:p>
            <a:r>
              <a:rPr lang="en-GB" sz="2400" kern="0" dirty="0">
                <a:solidFill>
                  <a:srgbClr val="FF0000"/>
                </a:solidFill>
              </a:rPr>
              <a:t>Infection</a:t>
            </a:r>
            <a:r>
              <a:rPr lang="en-GB" sz="2400" kern="0" dirty="0"/>
              <a:t>: </a:t>
            </a:r>
            <a:r>
              <a:rPr lang="en-GB" sz="2400" kern="0" dirty="0">
                <a:solidFill>
                  <a:srgbClr val="0070C0"/>
                </a:solidFill>
              </a:rPr>
              <a:t>The stickiness factor</a:t>
            </a:r>
          </a:p>
          <a:p>
            <a:r>
              <a:rPr lang="en-GB" sz="2400" kern="0" dirty="0">
                <a:solidFill>
                  <a:srgbClr val="FF0000"/>
                </a:solidFill>
              </a:rPr>
              <a:t>Environment</a:t>
            </a:r>
            <a:r>
              <a:rPr lang="en-GB" sz="2400" kern="0" dirty="0"/>
              <a:t>: </a:t>
            </a:r>
            <a:r>
              <a:rPr lang="en-GB" sz="2400" kern="0" dirty="0">
                <a:solidFill>
                  <a:srgbClr val="0070C0"/>
                </a:solidFill>
              </a:rPr>
              <a:t>The power of context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28700"/>
            <a:ext cx="2625080" cy="33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9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2178"/>
            <a:ext cx="8424936" cy="800100"/>
          </a:xfrm>
        </p:spPr>
        <p:txBody>
          <a:bodyPr/>
          <a:lstStyle/>
          <a:p>
            <a:r>
              <a:rPr lang="en-GB" sz="2800" dirty="0"/>
              <a:t>1.2 Making an ABM model from Gladwell’s ideas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685800" y="1028700"/>
            <a:ext cx="8278688" cy="363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GB" sz="2000" kern="0" dirty="0"/>
              <a:t>Parameters of the model:</a:t>
            </a:r>
          </a:p>
          <a:p>
            <a:pPr algn="just"/>
            <a:r>
              <a:rPr lang="en-GB" sz="2000" kern="0" dirty="0">
                <a:solidFill>
                  <a:srgbClr val="FF0000"/>
                </a:solidFill>
              </a:rPr>
              <a:t>People</a:t>
            </a:r>
            <a:endParaRPr lang="en-GB" sz="2000" kern="0" dirty="0">
              <a:solidFill>
                <a:srgbClr val="0070C0"/>
              </a:solidFill>
            </a:endParaRPr>
          </a:p>
          <a:p>
            <a:pPr lvl="1" algn="just"/>
            <a:r>
              <a:rPr lang="en-GB" sz="2000" kern="0" dirty="0"/>
              <a:t>Number of people, network type, average node degree, percentages and locations of mavens, connectors and salesmen, susceptibility of population</a:t>
            </a:r>
          </a:p>
          <a:p>
            <a:pPr algn="just"/>
            <a:r>
              <a:rPr lang="en-GB" sz="2000" kern="0" dirty="0">
                <a:solidFill>
                  <a:srgbClr val="FF0000"/>
                </a:solidFill>
              </a:rPr>
              <a:t>Infection</a:t>
            </a:r>
            <a:endParaRPr lang="en-GB" sz="2000" kern="0" dirty="0"/>
          </a:p>
          <a:p>
            <a:pPr lvl="1" algn="just"/>
            <a:r>
              <a:rPr lang="en-GB" sz="2000" kern="0" dirty="0"/>
              <a:t>Stickiness, charge </a:t>
            </a:r>
            <a:r>
              <a:rPr lang="en-GB" sz="2000" i="1" kern="0" dirty="0" err="1"/>
              <a:t>th</a:t>
            </a:r>
            <a:r>
              <a:rPr lang="en-GB" sz="2000" kern="0" dirty="0"/>
              <a:t>, interactions </a:t>
            </a:r>
            <a:r>
              <a:rPr lang="en-GB" sz="2000" i="1" kern="0" dirty="0" err="1"/>
              <a:t>th</a:t>
            </a:r>
            <a:r>
              <a:rPr lang="en-GB" sz="2000" kern="0" dirty="0"/>
              <a:t>, cut-interactions, recover capacity, time of infection, immunity </a:t>
            </a:r>
          </a:p>
          <a:p>
            <a:pPr algn="just"/>
            <a:r>
              <a:rPr lang="en-GB" sz="2000" kern="0" dirty="0">
                <a:solidFill>
                  <a:srgbClr val="FF0000"/>
                </a:solidFill>
              </a:rPr>
              <a:t>Environment</a:t>
            </a:r>
          </a:p>
          <a:p>
            <a:pPr lvl="1" algn="just"/>
            <a:r>
              <a:rPr lang="en-GB" sz="2000" kern="0" dirty="0"/>
              <a:t>Parameters are implicit in the above ones</a:t>
            </a:r>
          </a:p>
        </p:txBody>
      </p:sp>
    </p:spTree>
    <p:extLst>
      <p:ext uri="{BB962C8B-B14F-4D97-AF65-F5344CB8AC3E}">
        <p14:creationId xmlns:p14="http://schemas.microsoft.com/office/powerpoint/2010/main" val="828619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warwick_16-9_skyblue_20oc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uni_of_warwick_skyblue_16_9_2810</Template>
  <TotalTime>4790</TotalTime>
  <Words>1106</Words>
  <Application>Microsoft Office PowerPoint</Application>
  <PresentationFormat>On-screen Show (16:9)</PresentationFormat>
  <Paragraphs>93</Paragraphs>
  <Slides>28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template_warwick_16-9_skyblue_20oct</vt:lpstr>
      <vt:lpstr>1_Custom Design</vt:lpstr>
      <vt:lpstr>Custom Design</vt:lpstr>
      <vt:lpstr>Tipping Points in Society</vt:lpstr>
      <vt:lpstr>Tipping points in the media</vt:lpstr>
      <vt:lpstr>Ambiguity of tipping points in the media</vt:lpstr>
      <vt:lpstr>Tipping points definition [5]</vt:lpstr>
      <vt:lpstr>Tipping points in society: origin of the concept</vt:lpstr>
      <vt:lpstr>Agenda</vt:lpstr>
      <vt:lpstr>1. Social Epidemics</vt:lpstr>
      <vt:lpstr>1.1 Gladwell’s social epidemics rules</vt:lpstr>
      <vt:lpstr>1.2 Making an ABM model from Gladwell’s ideas</vt:lpstr>
      <vt:lpstr>1.3 Programming the model</vt:lpstr>
      <vt:lpstr>1.4 Case: Hush puppies (Law of the few)</vt:lpstr>
      <vt:lpstr>1.4 Case: Hush puppies (law of the few)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Warwick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.peter. .de. .ford.</dc:creator>
  <cp:lastModifiedBy>.peter. .de. .ford.</cp:lastModifiedBy>
  <cp:revision>177</cp:revision>
  <cp:lastPrinted>2001-12-07T16:14:49Z</cp:lastPrinted>
  <dcterms:created xsi:type="dcterms:W3CDTF">2016-03-07T12:03:24Z</dcterms:created>
  <dcterms:modified xsi:type="dcterms:W3CDTF">2016-04-22T09:31:48Z</dcterms:modified>
</cp:coreProperties>
</file>